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7" r:id="rId2"/>
    <p:sldId id="272" r:id="rId3"/>
    <p:sldId id="273" r:id="rId4"/>
    <p:sldId id="274" r:id="rId5"/>
    <p:sldId id="275" r:id="rId6"/>
    <p:sldId id="276" r:id="rId7"/>
  </p:sldIdLst>
  <p:sldSz cx="18288000" cy="10287000"/>
  <p:notesSz cx="6858000" cy="9144000"/>
  <p:embeddedFontLst>
    <p:embeddedFont>
      <p:font typeface="Calibri" panose="020F0502020204030204" pitchFamily="34" charset="0"/>
      <p:regular r:id="rId8"/>
      <p:bold r:id="rId9"/>
      <p:italic r:id="rId10"/>
      <p:boldItalic r:id="rId11"/>
    </p:embeddedFont>
    <p:embeddedFont>
      <p:font typeface="標楷體" panose="03000509000000000000" pitchFamily="65" charset="-120"/>
      <p:regular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F7F1"/>
    <a:srgbClr val="FFFFD1"/>
    <a:srgbClr val="FFFFCC"/>
    <a:srgbClr val="FFFF99"/>
    <a:srgbClr val="2D0F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39" d="100"/>
          <a:sy n="39" d="100"/>
        </p:scale>
        <p:origin x="868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4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7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3">
            <a:extLst>
              <a:ext uri="{FF2B5EF4-FFF2-40B4-BE49-F238E27FC236}">
                <a16:creationId xmlns:a16="http://schemas.microsoft.com/office/drawing/2014/main" id="{1F8797AB-592D-481D-9717-D8F23EA6C87A}"/>
              </a:ext>
            </a:extLst>
          </p:cNvPr>
          <p:cNvSpPr/>
          <p:nvPr/>
        </p:nvSpPr>
        <p:spPr>
          <a:xfrm flipH="1">
            <a:off x="-2649686" y="-149539"/>
            <a:ext cx="11546413" cy="1595504"/>
          </a:xfrm>
          <a:custGeom>
            <a:avLst/>
            <a:gdLst/>
            <a:ahLst/>
            <a:cxnLst/>
            <a:rect l="l" t="t" r="r" b="b"/>
            <a:pathLst>
              <a:path w="11546413" h="1595504">
                <a:moveTo>
                  <a:pt x="11546413" y="0"/>
                </a:moveTo>
                <a:lnTo>
                  <a:pt x="0" y="0"/>
                </a:lnTo>
                <a:lnTo>
                  <a:pt x="0" y="1595505"/>
                </a:lnTo>
                <a:lnTo>
                  <a:pt x="11546413" y="1595505"/>
                </a:lnTo>
                <a:lnTo>
                  <a:pt x="11546413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1" name="Google Shape;87;p1">
            <a:extLst>
              <a:ext uri="{FF2B5EF4-FFF2-40B4-BE49-F238E27FC236}">
                <a16:creationId xmlns:a16="http://schemas.microsoft.com/office/drawing/2014/main" id="{250E2F51-C784-47E8-A5CE-ED9142E5ABE3}"/>
              </a:ext>
            </a:extLst>
          </p:cNvPr>
          <p:cNvSpPr txBox="1">
            <a:spLocks/>
          </p:cNvSpPr>
          <p:nvPr/>
        </p:nvSpPr>
        <p:spPr>
          <a:xfrm>
            <a:off x="3174839" y="577520"/>
            <a:ext cx="8100632" cy="2169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989" tIns="26988" rIns="53989" bIns="26988" anchor="t" anchorCtr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SzPts val="2240"/>
              <a:buNone/>
            </a:pPr>
            <a:r>
              <a:rPr lang="zh-TW" altLang="en-US" sz="6600" dirty="0">
                <a:solidFill>
                  <a:srgbClr val="2D0F7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總務主任  陳冠蓉　</a:t>
            </a:r>
            <a:endParaRPr lang="zh-TW" altLang="en-US" sz="6600" dirty="0">
              <a:solidFill>
                <a:srgbClr val="2D0F77"/>
              </a:solidFill>
              <a:latin typeface="標楷體" panose="03000509000000000000" pitchFamily="65" charset="-120"/>
              <a:ea typeface="標楷體" panose="03000509000000000000" pitchFamily="65" charset="-120"/>
              <a:cs typeface="PMingLiu"/>
              <a:sym typeface="PMingLiu"/>
            </a:endParaRPr>
          </a:p>
        </p:txBody>
      </p:sp>
      <p:sp>
        <p:nvSpPr>
          <p:cNvPr id="13" name="Google Shape;86;p1">
            <a:extLst>
              <a:ext uri="{FF2B5EF4-FFF2-40B4-BE49-F238E27FC236}">
                <a16:creationId xmlns:a16="http://schemas.microsoft.com/office/drawing/2014/main" id="{CA28667A-07F6-4B77-9233-CB6BA5509C99}"/>
              </a:ext>
            </a:extLst>
          </p:cNvPr>
          <p:cNvSpPr txBox="1">
            <a:spLocks/>
          </p:cNvSpPr>
          <p:nvPr/>
        </p:nvSpPr>
        <p:spPr>
          <a:xfrm>
            <a:off x="1187382" y="1662195"/>
            <a:ext cx="14830634" cy="78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989" tIns="26988" rIns="53989" bIns="26988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2800"/>
              </a:lnSpc>
            </a:pP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秉承校長之命主持全校總務事項。</a:t>
            </a:r>
            <a:br>
              <a:rPr lang="zh-TW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br>
              <a:rPr lang="zh-TW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擬訂本處各項章則、工作計劃及行事曆。</a:t>
            </a:r>
            <a:br>
              <a:rPr lang="zh-TW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br>
              <a:rPr lang="zh-TW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督導本處各組辦理應辦事項並主持或出席有關會議。</a:t>
            </a:r>
            <a:br>
              <a:rPr lang="zh-TW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br>
              <a:rPr lang="zh-TW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規劃校舍之興建與修繕。</a:t>
            </a:r>
            <a:br>
              <a:rPr lang="zh-TW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br>
              <a:rPr lang="zh-TW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工友之調配督導與考核及管理。</a:t>
            </a:r>
            <a:br>
              <a:rPr lang="zh-TW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br>
              <a:rPr lang="zh-TW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6.</a:t>
            </a:r>
            <a:r>
              <a:rPr lang="zh-TW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規劃學校環境及美化綠化事宜。</a:t>
            </a:r>
            <a:br>
              <a:rPr lang="zh-TW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br>
              <a:rPr lang="zh-TW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7.</a:t>
            </a:r>
            <a:r>
              <a:rPr lang="zh-TW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房舍教室之調配。</a:t>
            </a:r>
            <a:br>
              <a:rPr lang="zh-TW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br>
              <a:rPr lang="zh-TW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8.</a:t>
            </a:r>
            <a:r>
              <a:rPr lang="zh-TW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學校門禁管理及安全防護事項。</a:t>
            </a:r>
            <a:br>
              <a:rPr lang="zh-TW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br>
              <a:rPr lang="zh-TW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9.</a:t>
            </a:r>
            <a:r>
              <a:rPr lang="zh-TW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辦理家長會事宜。</a:t>
            </a:r>
            <a:br>
              <a:rPr lang="zh-TW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br>
              <a:rPr lang="zh-TW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10.</a:t>
            </a:r>
            <a:r>
              <a:rPr lang="zh-TW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辦理防護團組訓事項。</a:t>
            </a:r>
            <a:br>
              <a:rPr lang="zh-TW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br>
              <a:rPr lang="zh-TW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11.</a:t>
            </a:r>
            <a:r>
              <a:rPr lang="zh-TW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其他有關總務事項。</a:t>
            </a:r>
          </a:p>
        </p:txBody>
      </p:sp>
      <p:sp>
        <p:nvSpPr>
          <p:cNvPr id="18" name="Freeform 5">
            <a:extLst>
              <a:ext uri="{FF2B5EF4-FFF2-40B4-BE49-F238E27FC236}">
                <a16:creationId xmlns:a16="http://schemas.microsoft.com/office/drawing/2014/main" id="{73BE984A-8CAD-4E48-8F82-960ABECA6F8B}"/>
              </a:ext>
            </a:extLst>
          </p:cNvPr>
          <p:cNvSpPr/>
          <p:nvPr/>
        </p:nvSpPr>
        <p:spPr>
          <a:xfrm>
            <a:off x="14086227" y="4477155"/>
            <a:ext cx="3634128" cy="4158041"/>
          </a:xfrm>
          <a:custGeom>
            <a:avLst/>
            <a:gdLst/>
            <a:ahLst/>
            <a:cxnLst/>
            <a:rect l="l" t="t" r="r" b="b"/>
            <a:pathLst>
              <a:path w="3634128" h="4158041">
                <a:moveTo>
                  <a:pt x="0" y="0"/>
                </a:moveTo>
                <a:lnTo>
                  <a:pt x="3634128" y="0"/>
                </a:lnTo>
                <a:lnTo>
                  <a:pt x="3634128" y="4158041"/>
                </a:lnTo>
                <a:lnTo>
                  <a:pt x="0" y="415804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21" name="Freeform 2">
            <a:extLst>
              <a:ext uri="{FF2B5EF4-FFF2-40B4-BE49-F238E27FC236}">
                <a16:creationId xmlns:a16="http://schemas.microsoft.com/office/drawing/2014/main" id="{7A90CD8A-41B1-4D42-8C12-BB683295AE8F}"/>
              </a:ext>
            </a:extLst>
          </p:cNvPr>
          <p:cNvSpPr/>
          <p:nvPr/>
        </p:nvSpPr>
        <p:spPr>
          <a:xfrm rot="-10800000" flipH="1">
            <a:off x="9223231" y="8895219"/>
            <a:ext cx="11552272" cy="1596314"/>
          </a:xfrm>
          <a:custGeom>
            <a:avLst/>
            <a:gdLst/>
            <a:ahLst/>
            <a:cxnLst/>
            <a:rect l="l" t="t" r="r" b="b"/>
            <a:pathLst>
              <a:path w="11552272" h="1596314">
                <a:moveTo>
                  <a:pt x="11552272" y="0"/>
                </a:moveTo>
                <a:lnTo>
                  <a:pt x="0" y="0"/>
                </a:lnTo>
                <a:lnTo>
                  <a:pt x="0" y="1596314"/>
                </a:lnTo>
                <a:lnTo>
                  <a:pt x="11552272" y="1596314"/>
                </a:lnTo>
                <a:lnTo>
                  <a:pt x="11552272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22" name="Freeform 7">
            <a:extLst>
              <a:ext uri="{FF2B5EF4-FFF2-40B4-BE49-F238E27FC236}">
                <a16:creationId xmlns:a16="http://schemas.microsoft.com/office/drawing/2014/main" id="{025C5E67-53BB-42FB-974D-F23217673487}"/>
              </a:ext>
            </a:extLst>
          </p:cNvPr>
          <p:cNvSpPr/>
          <p:nvPr/>
        </p:nvSpPr>
        <p:spPr>
          <a:xfrm rot="1636274">
            <a:off x="15646799" y="666240"/>
            <a:ext cx="2056100" cy="1819474"/>
          </a:xfrm>
          <a:custGeom>
            <a:avLst/>
            <a:gdLst/>
            <a:ahLst/>
            <a:cxnLst/>
            <a:rect l="l" t="t" r="r" b="b"/>
            <a:pathLst>
              <a:path w="1488455" h="1291398">
                <a:moveTo>
                  <a:pt x="0" y="0"/>
                </a:moveTo>
                <a:lnTo>
                  <a:pt x="1488455" y="0"/>
                </a:lnTo>
                <a:lnTo>
                  <a:pt x="1488455" y="1291398"/>
                </a:lnTo>
                <a:lnTo>
                  <a:pt x="0" y="129139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7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3">
            <a:extLst>
              <a:ext uri="{FF2B5EF4-FFF2-40B4-BE49-F238E27FC236}">
                <a16:creationId xmlns:a16="http://schemas.microsoft.com/office/drawing/2014/main" id="{1F8797AB-592D-481D-9717-D8F23EA6C87A}"/>
              </a:ext>
            </a:extLst>
          </p:cNvPr>
          <p:cNvSpPr/>
          <p:nvPr/>
        </p:nvSpPr>
        <p:spPr>
          <a:xfrm flipH="1">
            <a:off x="-2649686" y="-149539"/>
            <a:ext cx="11546413" cy="1595504"/>
          </a:xfrm>
          <a:custGeom>
            <a:avLst/>
            <a:gdLst/>
            <a:ahLst/>
            <a:cxnLst/>
            <a:rect l="l" t="t" r="r" b="b"/>
            <a:pathLst>
              <a:path w="11546413" h="1595504">
                <a:moveTo>
                  <a:pt x="11546413" y="0"/>
                </a:moveTo>
                <a:lnTo>
                  <a:pt x="0" y="0"/>
                </a:lnTo>
                <a:lnTo>
                  <a:pt x="0" y="1595505"/>
                </a:lnTo>
                <a:lnTo>
                  <a:pt x="11546413" y="1595505"/>
                </a:lnTo>
                <a:lnTo>
                  <a:pt x="11546413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1" name="Google Shape;87;p1">
            <a:extLst>
              <a:ext uri="{FF2B5EF4-FFF2-40B4-BE49-F238E27FC236}">
                <a16:creationId xmlns:a16="http://schemas.microsoft.com/office/drawing/2014/main" id="{250E2F51-C784-47E8-A5CE-ED9142E5ABE3}"/>
              </a:ext>
            </a:extLst>
          </p:cNvPr>
          <p:cNvSpPr txBox="1">
            <a:spLocks/>
          </p:cNvSpPr>
          <p:nvPr/>
        </p:nvSpPr>
        <p:spPr>
          <a:xfrm>
            <a:off x="3174839" y="577520"/>
            <a:ext cx="8100632" cy="2169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989" tIns="26988" rIns="53989" bIns="26988" anchor="t" anchorCtr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SzPts val="2240"/>
              <a:buNone/>
            </a:pPr>
            <a:r>
              <a:rPr lang="zh-TW" altLang="en-US" sz="6600" dirty="0">
                <a:solidFill>
                  <a:srgbClr val="2D0F7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事務</a:t>
            </a:r>
            <a:r>
              <a:rPr lang="zh-TW" altLang="en-US" sz="6600">
                <a:solidFill>
                  <a:srgbClr val="2D0F7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組   詹恒源　</a:t>
            </a:r>
            <a:endParaRPr lang="zh-TW" altLang="en-US" sz="6600" dirty="0">
              <a:solidFill>
                <a:srgbClr val="2D0F77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Google Shape;86;p1">
            <a:extLst>
              <a:ext uri="{FF2B5EF4-FFF2-40B4-BE49-F238E27FC236}">
                <a16:creationId xmlns:a16="http://schemas.microsoft.com/office/drawing/2014/main" id="{CA28667A-07F6-4B77-9233-CB6BA5509C99}"/>
              </a:ext>
            </a:extLst>
          </p:cNvPr>
          <p:cNvSpPr txBox="1">
            <a:spLocks/>
          </p:cNvSpPr>
          <p:nvPr/>
        </p:nvSpPr>
        <p:spPr>
          <a:xfrm>
            <a:off x="1187382" y="1662195"/>
            <a:ext cx="14830634" cy="78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989" tIns="26988" rIns="53989" bIns="26988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2800"/>
              </a:lnSpc>
            </a:pP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推行公物保管制度，以培養學生責任感及公德心。</a:t>
            </a:r>
            <a:b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b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規劃及實施學校環境綠化美化事宜。</a:t>
            </a:r>
            <a:b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b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辦理房舍、教室及課桌椅之調配、管理及維護事宜。</a:t>
            </a:r>
            <a:b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b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工友之調配督導與考核及管理。</a:t>
            </a:r>
            <a:b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b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規劃學校環境及美化綠化事宜。</a:t>
            </a:r>
            <a:b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b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6.</a:t>
            </a:r>
            <a: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校內單位借用場地。</a:t>
            </a:r>
            <a:b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b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7.</a:t>
            </a:r>
            <a: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學校門禁管理及安全防護事項。</a:t>
            </a:r>
            <a:b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b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8.</a:t>
            </a:r>
            <a: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規劃教職員工停車專用區與停車事宜。</a:t>
            </a:r>
            <a:b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b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9.</a:t>
            </a:r>
            <a: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電話裝設、分配使用及水電管理。</a:t>
            </a:r>
            <a:b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b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10.</a:t>
            </a:r>
            <a: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零星修繕業務</a:t>
            </a: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. </a:t>
            </a:r>
            <a: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b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b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11.</a:t>
            </a:r>
            <a: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辦理上級交辦之有關事務工作事項。</a:t>
            </a:r>
            <a:endParaRPr lang="zh-TW" altLang="zh-TW" sz="4800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8" name="Freeform 5">
            <a:extLst>
              <a:ext uri="{FF2B5EF4-FFF2-40B4-BE49-F238E27FC236}">
                <a16:creationId xmlns:a16="http://schemas.microsoft.com/office/drawing/2014/main" id="{73BE984A-8CAD-4E48-8F82-960ABECA6F8B}"/>
              </a:ext>
            </a:extLst>
          </p:cNvPr>
          <p:cNvSpPr/>
          <p:nvPr/>
        </p:nvSpPr>
        <p:spPr>
          <a:xfrm>
            <a:off x="14086227" y="4477155"/>
            <a:ext cx="3634128" cy="4158041"/>
          </a:xfrm>
          <a:custGeom>
            <a:avLst/>
            <a:gdLst/>
            <a:ahLst/>
            <a:cxnLst/>
            <a:rect l="l" t="t" r="r" b="b"/>
            <a:pathLst>
              <a:path w="3634128" h="4158041">
                <a:moveTo>
                  <a:pt x="0" y="0"/>
                </a:moveTo>
                <a:lnTo>
                  <a:pt x="3634128" y="0"/>
                </a:lnTo>
                <a:lnTo>
                  <a:pt x="3634128" y="4158041"/>
                </a:lnTo>
                <a:lnTo>
                  <a:pt x="0" y="415804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21" name="Freeform 2">
            <a:extLst>
              <a:ext uri="{FF2B5EF4-FFF2-40B4-BE49-F238E27FC236}">
                <a16:creationId xmlns:a16="http://schemas.microsoft.com/office/drawing/2014/main" id="{7A90CD8A-41B1-4D42-8C12-BB683295AE8F}"/>
              </a:ext>
            </a:extLst>
          </p:cNvPr>
          <p:cNvSpPr/>
          <p:nvPr/>
        </p:nvSpPr>
        <p:spPr>
          <a:xfrm rot="-10800000" flipH="1">
            <a:off x="9223231" y="8895219"/>
            <a:ext cx="11552272" cy="1596314"/>
          </a:xfrm>
          <a:custGeom>
            <a:avLst/>
            <a:gdLst/>
            <a:ahLst/>
            <a:cxnLst/>
            <a:rect l="l" t="t" r="r" b="b"/>
            <a:pathLst>
              <a:path w="11552272" h="1596314">
                <a:moveTo>
                  <a:pt x="11552272" y="0"/>
                </a:moveTo>
                <a:lnTo>
                  <a:pt x="0" y="0"/>
                </a:lnTo>
                <a:lnTo>
                  <a:pt x="0" y="1596314"/>
                </a:lnTo>
                <a:lnTo>
                  <a:pt x="11552272" y="1596314"/>
                </a:lnTo>
                <a:lnTo>
                  <a:pt x="11552272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2CE77786-CEC4-454B-A7B8-73AF324D5D46}"/>
              </a:ext>
            </a:extLst>
          </p:cNvPr>
          <p:cNvSpPr/>
          <p:nvPr/>
        </p:nvSpPr>
        <p:spPr>
          <a:xfrm rot="1636274">
            <a:off x="15646799" y="666240"/>
            <a:ext cx="2056100" cy="1819474"/>
          </a:xfrm>
          <a:custGeom>
            <a:avLst/>
            <a:gdLst/>
            <a:ahLst/>
            <a:cxnLst/>
            <a:rect l="l" t="t" r="r" b="b"/>
            <a:pathLst>
              <a:path w="1488455" h="1291398">
                <a:moveTo>
                  <a:pt x="0" y="0"/>
                </a:moveTo>
                <a:lnTo>
                  <a:pt x="1488455" y="0"/>
                </a:lnTo>
                <a:lnTo>
                  <a:pt x="1488455" y="1291398"/>
                </a:lnTo>
                <a:lnTo>
                  <a:pt x="0" y="129139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4193650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7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3">
            <a:extLst>
              <a:ext uri="{FF2B5EF4-FFF2-40B4-BE49-F238E27FC236}">
                <a16:creationId xmlns:a16="http://schemas.microsoft.com/office/drawing/2014/main" id="{1F8797AB-592D-481D-9717-D8F23EA6C87A}"/>
              </a:ext>
            </a:extLst>
          </p:cNvPr>
          <p:cNvSpPr/>
          <p:nvPr/>
        </p:nvSpPr>
        <p:spPr>
          <a:xfrm flipH="1">
            <a:off x="-2649686" y="-149539"/>
            <a:ext cx="11546413" cy="1595504"/>
          </a:xfrm>
          <a:custGeom>
            <a:avLst/>
            <a:gdLst/>
            <a:ahLst/>
            <a:cxnLst/>
            <a:rect l="l" t="t" r="r" b="b"/>
            <a:pathLst>
              <a:path w="11546413" h="1595504">
                <a:moveTo>
                  <a:pt x="11546413" y="0"/>
                </a:moveTo>
                <a:lnTo>
                  <a:pt x="0" y="0"/>
                </a:lnTo>
                <a:lnTo>
                  <a:pt x="0" y="1595505"/>
                </a:lnTo>
                <a:lnTo>
                  <a:pt x="11546413" y="1595505"/>
                </a:lnTo>
                <a:lnTo>
                  <a:pt x="11546413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1" name="Google Shape;87;p1">
            <a:extLst>
              <a:ext uri="{FF2B5EF4-FFF2-40B4-BE49-F238E27FC236}">
                <a16:creationId xmlns:a16="http://schemas.microsoft.com/office/drawing/2014/main" id="{250E2F51-C784-47E8-A5CE-ED9142E5ABE3}"/>
              </a:ext>
            </a:extLst>
          </p:cNvPr>
          <p:cNvSpPr txBox="1">
            <a:spLocks/>
          </p:cNvSpPr>
          <p:nvPr/>
        </p:nvSpPr>
        <p:spPr>
          <a:xfrm>
            <a:off x="3174839" y="577520"/>
            <a:ext cx="8100632" cy="2169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989" tIns="26988" rIns="53989" bIns="26988" anchor="t" anchorCtr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SzPts val="2240"/>
              <a:buNone/>
            </a:pPr>
            <a:r>
              <a:rPr lang="zh-TW" altLang="en-US" sz="6600" dirty="0">
                <a:solidFill>
                  <a:srgbClr val="2D0F7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出納組  林怡萱　</a:t>
            </a:r>
          </a:p>
        </p:txBody>
      </p:sp>
      <p:sp>
        <p:nvSpPr>
          <p:cNvPr id="13" name="Google Shape;86;p1">
            <a:extLst>
              <a:ext uri="{FF2B5EF4-FFF2-40B4-BE49-F238E27FC236}">
                <a16:creationId xmlns:a16="http://schemas.microsoft.com/office/drawing/2014/main" id="{CA28667A-07F6-4B77-9233-CB6BA5509C99}"/>
              </a:ext>
            </a:extLst>
          </p:cNvPr>
          <p:cNvSpPr txBox="1">
            <a:spLocks/>
          </p:cNvSpPr>
          <p:nvPr/>
        </p:nvSpPr>
        <p:spPr>
          <a:xfrm>
            <a:off x="1379995" y="1929845"/>
            <a:ext cx="14830634" cy="676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989" tIns="26988" rIns="53989" bIns="26988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2800"/>
              </a:lnSpc>
            </a:pP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零用金之保管登記及支付等事項。</a:t>
            </a:r>
            <a:b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b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公庫現金票據及有價證券之保管出納事項。</a:t>
            </a:r>
            <a:b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b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填具收款收據送金簿及公庫支票保管事項。</a:t>
            </a:r>
            <a:b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b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編製現金結存表。</a:t>
            </a:r>
            <a:b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b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暫收暫付預付款項之收付。</a:t>
            </a:r>
            <a:b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b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6.</a:t>
            </a:r>
            <a: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代辦費之收支保管與課業雜費之收費存解事項。</a:t>
            </a:r>
            <a:b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b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7.</a:t>
            </a:r>
            <a: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公庫支票及領款之會簽事項。</a:t>
            </a:r>
            <a:b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b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8.</a:t>
            </a:r>
            <a: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午餐出納事項。</a:t>
            </a:r>
            <a:b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b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9. </a:t>
            </a:r>
            <a: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扣繳各類所得事項。</a:t>
            </a:r>
            <a:endParaRPr lang="zh-TW" altLang="zh-TW" sz="4800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8" name="Freeform 5">
            <a:extLst>
              <a:ext uri="{FF2B5EF4-FFF2-40B4-BE49-F238E27FC236}">
                <a16:creationId xmlns:a16="http://schemas.microsoft.com/office/drawing/2014/main" id="{73BE984A-8CAD-4E48-8F82-960ABECA6F8B}"/>
              </a:ext>
            </a:extLst>
          </p:cNvPr>
          <p:cNvSpPr/>
          <p:nvPr/>
        </p:nvSpPr>
        <p:spPr>
          <a:xfrm>
            <a:off x="14086227" y="4477155"/>
            <a:ext cx="3634128" cy="4158041"/>
          </a:xfrm>
          <a:custGeom>
            <a:avLst/>
            <a:gdLst/>
            <a:ahLst/>
            <a:cxnLst/>
            <a:rect l="l" t="t" r="r" b="b"/>
            <a:pathLst>
              <a:path w="3634128" h="4158041">
                <a:moveTo>
                  <a:pt x="0" y="0"/>
                </a:moveTo>
                <a:lnTo>
                  <a:pt x="3634128" y="0"/>
                </a:lnTo>
                <a:lnTo>
                  <a:pt x="3634128" y="4158041"/>
                </a:lnTo>
                <a:lnTo>
                  <a:pt x="0" y="415804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21" name="Freeform 2">
            <a:extLst>
              <a:ext uri="{FF2B5EF4-FFF2-40B4-BE49-F238E27FC236}">
                <a16:creationId xmlns:a16="http://schemas.microsoft.com/office/drawing/2014/main" id="{7A90CD8A-41B1-4D42-8C12-BB683295AE8F}"/>
              </a:ext>
            </a:extLst>
          </p:cNvPr>
          <p:cNvSpPr/>
          <p:nvPr/>
        </p:nvSpPr>
        <p:spPr>
          <a:xfrm rot="-10800000" flipH="1">
            <a:off x="9223231" y="8895219"/>
            <a:ext cx="11552272" cy="1596314"/>
          </a:xfrm>
          <a:custGeom>
            <a:avLst/>
            <a:gdLst/>
            <a:ahLst/>
            <a:cxnLst/>
            <a:rect l="l" t="t" r="r" b="b"/>
            <a:pathLst>
              <a:path w="11552272" h="1596314">
                <a:moveTo>
                  <a:pt x="11552272" y="0"/>
                </a:moveTo>
                <a:lnTo>
                  <a:pt x="0" y="0"/>
                </a:lnTo>
                <a:lnTo>
                  <a:pt x="0" y="1596314"/>
                </a:lnTo>
                <a:lnTo>
                  <a:pt x="11552272" y="1596314"/>
                </a:lnTo>
                <a:lnTo>
                  <a:pt x="11552272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51CB3F0C-0117-4754-A831-D62A6AE69016}"/>
              </a:ext>
            </a:extLst>
          </p:cNvPr>
          <p:cNvSpPr/>
          <p:nvPr/>
        </p:nvSpPr>
        <p:spPr>
          <a:xfrm rot="1636274">
            <a:off x="15646799" y="666240"/>
            <a:ext cx="2056100" cy="1819474"/>
          </a:xfrm>
          <a:custGeom>
            <a:avLst/>
            <a:gdLst/>
            <a:ahLst/>
            <a:cxnLst/>
            <a:rect l="l" t="t" r="r" b="b"/>
            <a:pathLst>
              <a:path w="1488455" h="1291398">
                <a:moveTo>
                  <a:pt x="0" y="0"/>
                </a:moveTo>
                <a:lnTo>
                  <a:pt x="1488455" y="0"/>
                </a:lnTo>
                <a:lnTo>
                  <a:pt x="1488455" y="1291398"/>
                </a:lnTo>
                <a:lnTo>
                  <a:pt x="0" y="129139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151138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7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3">
            <a:extLst>
              <a:ext uri="{FF2B5EF4-FFF2-40B4-BE49-F238E27FC236}">
                <a16:creationId xmlns:a16="http://schemas.microsoft.com/office/drawing/2014/main" id="{1F8797AB-592D-481D-9717-D8F23EA6C87A}"/>
              </a:ext>
            </a:extLst>
          </p:cNvPr>
          <p:cNvSpPr/>
          <p:nvPr/>
        </p:nvSpPr>
        <p:spPr>
          <a:xfrm flipH="1">
            <a:off x="-2649686" y="-149539"/>
            <a:ext cx="11546413" cy="1595504"/>
          </a:xfrm>
          <a:custGeom>
            <a:avLst/>
            <a:gdLst/>
            <a:ahLst/>
            <a:cxnLst/>
            <a:rect l="l" t="t" r="r" b="b"/>
            <a:pathLst>
              <a:path w="11546413" h="1595504">
                <a:moveTo>
                  <a:pt x="11546413" y="0"/>
                </a:moveTo>
                <a:lnTo>
                  <a:pt x="0" y="0"/>
                </a:lnTo>
                <a:lnTo>
                  <a:pt x="0" y="1595505"/>
                </a:lnTo>
                <a:lnTo>
                  <a:pt x="11546413" y="1595505"/>
                </a:lnTo>
                <a:lnTo>
                  <a:pt x="11546413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1" name="Google Shape;87;p1">
            <a:extLst>
              <a:ext uri="{FF2B5EF4-FFF2-40B4-BE49-F238E27FC236}">
                <a16:creationId xmlns:a16="http://schemas.microsoft.com/office/drawing/2014/main" id="{250E2F51-C784-47E8-A5CE-ED9142E5ABE3}"/>
              </a:ext>
            </a:extLst>
          </p:cNvPr>
          <p:cNvSpPr txBox="1">
            <a:spLocks/>
          </p:cNvSpPr>
          <p:nvPr/>
        </p:nvSpPr>
        <p:spPr>
          <a:xfrm>
            <a:off x="3174839" y="577520"/>
            <a:ext cx="8100632" cy="2169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989" tIns="26988" rIns="53989" bIns="26988" anchor="t" anchorCtr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SzPts val="2240"/>
              <a:buNone/>
            </a:pPr>
            <a:r>
              <a:rPr lang="zh-TW" altLang="en-US" sz="6600" dirty="0">
                <a:solidFill>
                  <a:srgbClr val="2D0F7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文書組 羅若禮  </a:t>
            </a:r>
            <a:r>
              <a:rPr lang="zh-TW" altLang="en-US" sz="66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羅若禮</a:t>
            </a:r>
          </a:p>
        </p:txBody>
      </p:sp>
      <p:sp>
        <p:nvSpPr>
          <p:cNvPr id="13" name="Google Shape;86;p1">
            <a:extLst>
              <a:ext uri="{FF2B5EF4-FFF2-40B4-BE49-F238E27FC236}">
                <a16:creationId xmlns:a16="http://schemas.microsoft.com/office/drawing/2014/main" id="{CA28667A-07F6-4B77-9233-CB6BA5509C99}"/>
              </a:ext>
            </a:extLst>
          </p:cNvPr>
          <p:cNvSpPr txBox="1">
            <a:spLocks/>
          </p:cNvSpPr>
          <p:nvPr/>
        </p:nvSpPr>
        <p:spPr>
          <a:xfrm>
            <a:off x="702825" y="1776625"/>
            <a:ext cx="17040812" cy="4929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989" tIns="26988" rIns="53989" bIns="26988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6000"/>
              </a:lnSpc>
            </a:pP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擬訂有關組務工作實施計劃，彙編記載學校大事記。</a:t>
            </a:r>
            <a:b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公文收發、查催、繕校、登記及統計及檔案管理。</a:t>
            </a:r>
            <a:b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全校性會議及業務會報之會議通知、議程編刊及會議記錄。</a:t>
            </a:r>
            <a:b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典守學校印信、辦理印信製（補、換）發及校內影印卡管理申請。</a:t>
            </a:r>
            <a:b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太陽能、</a:t>
            </a: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EMS</a:t>
            </a:r>
            <a: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系統、校舍、財產相關管理。</a:t>
            </a:r>
            <a:endParaRPr lang="zh-TW" altLang="zh-TW" sz="4800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8" name="Freeform 5">
            <a:extLst>
              <a:ext uri="{FF2B5EF4-FFF2-40B4-BE49-F238E27FC236}">
                <a16:creationId xmlns:a16="http://schemas.microsoft.com/office/drawing/2014/main" id="{73BE984A-8CAD-4E48-8F82-960ABECA6F8B}"/>
              </a:ext>
            </a:extLst>
          </p:cNvPr>
          <p:cNvSpPr/>
          <p:nvPr/>
        </p:nvSpPr>
        <p:spPr>
          <a:xfrm>
            <a:off x="14086227" y="5287335"/>
            <a:ext cx="3634128" cy="4158041"/>
          </a:xfrm>
          <a:custGeom>
            <a:avLst/>
            <a:gdLst/>
            <a:ahLst/>
            <a:cxnLst/>
            <a:rect l="l" t="t" r="r" b="b"/>
            <a:pathLst>
              <a:path w="3634128" h="4158041">
                <a:moveTo>
                  <a:pt x="0" y="0"/>
                </a:moveTo>
                <a:lnTo>
                  <a:pt x="3634128" y="0"/>
                </a:lnTo>
                <a:lnTo>
                  <a:pt x="3634128" y="4158041"/>
                </a:lnTo>
                <a:lnTo>
                  <a:pt x="0" y="415804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21" name="Freeform 2">
            <a:extLst>
              <a:ext uri="{FF2B5EF4-FFF2-40B4-BE49-F238E27FC236}">
                <a16:creationId xmlns:a16="http://schemas.microsoft.com/office/drawing/2014/main" id="{7A90CD8A-41B1-4D42-8C12-BB683295AE8F}"/>
              </a:ext>
            </a:extLst>
          </p:cNvPr>
          <p:cNvSpPr/>
          <p:nvPr/>
        </p:nvSpPr>
        <p:spPr>
          <a:xfrm rot="-10800000" flipH="1">
            <a:off x="9223231" y="8895219"/>
            <a:ext cx="11552272" cy="1596314"/>
          </a:xfrm>
          <a:custGeom>
            <a:avLst/>
            <a:gdLst/>
            <a:ahLst/>
            <a:cxnLst/>
            <a:rect l="l" t="t" r="r" b="b"/>
            <a:pathLst>
              <a:path w="11552272" h="1596314">
                <a:moveTo>
                  <a:pt x="11552272" y="0"/>
                </a:moveTo>
                <a:lnTo>
                  <a:pt x="0" y="0"/>
                </a:lnTo>
                <a:lnTo>
                  <a:pt x="0" y="1596314"/>
                </a:lnTo>
                <a:lnTo>
                  <a:pt x="11552272" y="1596314"/>
                </a:lnTo>
                <a:lnTo>
                  <a:pt x="11552272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26A4FF9D-FCA2-4F12-B948-8836DC1D6BB6}"/>
              </a:ext>
            </a:extLst>
          </p:cNvPr>
          <p:cNvSpPr/>
          <p:nvPr/>
        </p:nvSpPr>
        <p:spPr>
          <a:xfrm rot="1636274">
            <a:off x="15646799" y="666240"/>
            <a:ext cx="2056100" cy="1819474"/>
          </a:xfrm>
          <a:custGeom>
            <a:avLst/>
            <a:gdLst/>
            <a:ahLst/>
            <a:cxnLst/>
            <a:rect l="l" t="t" r="r" b="b"/>
            <a:pathLst>
              <a:path w="1488455" h="1291398">
                <a:moveTo>
                  <a:pt x="0" y="0"/>
                </a:moveTo>
                <a:lnTo>
                  <a:pt x="1488455" y="0"/>
                </a:lnTo>
                <a:lnTo>
                  <a:pt x="1488455" y="1291398"/>
                </a:lnTo>
                <a:lnTo>
                  <a:pt x="0" y="129139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2060320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7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3">
            <a:extLst>
              <a:ext uri="{FF2B5EF4-FFF2-40B4-BE49-F238E27FC236}">
                <a16:creationId xmlns:a16="http://schemas.microsoft.com/office/drawing/2014/main" id="{1F8797AB-592D-481D-9717-D8F23EA6C87A}"/>
              </a:ext>
            </a:extLst>
          </p:cNvPr>
          <p:cNvSpPr/>
          <p:nvPr/>
        </p:nvSpPr>
        <p:spPr>
          <a:xfrm flipH="1">
            <a:off x="-2649686" y="-149539"/>
            <a:ext cx="11546413" cy="1595504"/>
          </a:xfrm>
          <a:custGeom>
            <a:avLst/>
            <a:gdLst/>
            <a:ahLst/>
            <a:cxnLst/>
            <a:rect l="l" t="t" r="r" b="b"/>
            <a:pathLst>
              <a:path w="11546413" h="1595504">
                <a:moveTo>
                  <a:pt x="11546413" y="0"/>
                </a:moveTo>
                <a:lnTo>
                  <a:pt x="0" y="0"/>
                </a:lnTo>
                <a:lnTo>
                  <a:pt x="0" y="1595505"/>
                </a:lnTo>
                <a:lnTo>
                  <a:pt x="11546413" y="1595505"/>
                </a:lnTo>
                <a:lnTo>
                  <a:pt x="11546413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1" name="Google Shape;87;p1">
            <a:extLst>
              <a:ext uri="{FF2B5EF4-FFF2-40B4-BE49-F238E27FC236}">
                <a16:creationId xmlns:a16="http://schemas.microsoft.com/office/drawing/2014/main" id="{250E2F51-C784-47E8-A5CE-ED9142E5ABE3}"/>
              </a:ext>
            </a:extLst>
          </p:cNvPr>
          <p:cNvSpPr txBox="1">
            <a:spLocks/>
          </p:cNvSpPr>
          <p:nvPr/>
        </p:nvSpPr>
        <p:spPr>
          <a:xfrm>
            <a:off x="3174839" y="577520"/>
            <a:ext cx="8100632" cy="2169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989" tIns="26988" rIns="53989" bIns="26988" anchor="t" anchorCtr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SzPts val="2240"/>
              <a:buNone/>
            </a:pPr>
            <a:r>
              <a:rPr lang="zh-TW" altLang="en-US" sz="6600" dirty="0">
                <a:solidFill>
                  <a:srgbClr val="2D0F7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午餐祕書 連偲媁　</a:t>
            </a:r>
          </a:p>
        </p:txBody>
      </p:sp>
      <p:sp>
        <p:nvSpPr>
          <p:cNvPr id="13" name="Google Shape;86;p1">
            <a:extLst>
              <a:ext uri="{FF2B5EF4-FFF2-40B4-BE49-F238E27FC236}">
                <a16:creationId xmlns:a16="http://schemas.microsoft.com/office/drawing/2014/main" id="{CA28667A-07F6-4B77-9233-CB6BA5509C99}"/>
              </a:ext>
            </a:extLst>
          </p:cNvPr>
          <p:cNvSpPr txBox="1">
            <a:spLocks/>
          </p:cNvSpPr>
          <p:nvPr/>
        </p:nvSpPr>
        <p:spPr>
          <a:xfrm>
            <a:off x="1096999" y="1445965"/>
            <a:ext cx="14830634" cy="5486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989" tIns="26988" rIns="53989" bIns="26988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6000"/>
              </a:lnSpc>
            </a:pP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配合「學童午餐供應委員會」辦理學童午餐。</a:t>
            </a:r>
            <a:b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督導自辦廚房。</a:t>
            </a:r>
            <a:b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訂定採購合約並隨時稽核、改進供貨情形。</a:t>
            </a:r>
            <a:b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協助召開檢討會議。</a:t>
            </a:r>
            <a:b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協助弱勢學童營養午餐費用。</a:t>
            </a:r>
            <a:b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6.</a:t>
            </a:r>
            <a: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辦理午餐食農教育。</a:t>
            </a:r>
            <a:endParaRPr lang="zh-TW" altLang="zh-TW" sz="4800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8" name="Freeform 5">
            <a:extLst>
              <a:ext uri="{FF2B5EF4-FFF2-40B4-BE49-F238E27FC236}">
                <a16:creationId xmlns:a16="http://schemas.microsoft.com/office/drawing/2014/main" id="{73BE984A-8CAD-4E48-8F82-960ABECA6F8B}"/>
              </a:ext>
            </a:extLst>
          </p:cNvPr>
          <p:cNvSpPr/>
          <p:nvPr/>
        </p:nvSpPr>
        <p:spPr>
          <a:xfrm>
            <a:off x="14086227" y="4477155"/>
            <a:ext cx="3634128" cy="4158041"/>
          </a:xfrm>
          <a:custGeom>
            <a:avLst/>
            <a:gdLst/>
            <a:ahLst/>
            <a:cxnLst/>
            <a:rect l="l" t="t" r="r" b="b"/>
            <a:pathLst>
              <a:path w="3634128" h="4158041">
                <a:moveTo>
                  <a:pt x="0" y="0"/>
                </a:moveTo>
                <a:lnTo>
                  <a:pt x="3634128" y="0"/>
                </a:lnTo>
                <a:lnTo>
                  <a:pt x="3634128" y="4158041"/>
                </a:lnTo>
                <a:lnTo>
                  <a:pt x="0" y="415804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21" name="Freeform 2">
            <a:extLst>
              <a:ext uri="{FF2B5EF4-FFF2-40B4-BE49-F238E27FC236}">
                <a16:creationId xmlns:a16="http://schemas.microsoft.com/office/drawing/2014/main" id="{7A90CD8A-41B1-4D42-8C12-BB683295AE8F}"/>
              </a:ext>
            </a:extLst>
          </p:cNvPr>
          <p:cNvSpPr/>
          <p:nvPr/>
        </p:nvSpPr>
        <p:spPr>
          <a:xfrm rot="-10800000" flipH="1">
            <a:off x="9223231" y="8895219"/>
            <a:ext cx="11552272" cy="1596314"/>
          </a:xfrm>
          <a:custGeom>
            <a:avLst/>
            <a:gdLst/>
            <a:ahLst/>
            <a:cxnLst/>
            <a:rect l="l" t="t" r="r" b="b"/>
            <a:pathLst>
              <a:path w="11552272" h="1596314">
                <a:moveTo>
                  <a:pt x="11552272" y="0"/>
                </a:moveTo>
                <a:lnTo>
                  <a:pt x="0" y="0"/>
                </a:lnTo>
                <a:lnTo>
                  <a:pt x="0" y="1596314"/>
                </a:lnTo>
                <a:lnTo>
                  <a:pt x="11552272" y="1596314"/>
                </a:lnTo>
                <a:lnTo>
                  <a:pt x="11552272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BCAC64C-2138-49F4-95C7-B99D3335A665}"/>
              </a:ext>
            </a:extLst>
          </p:cNvPr>
          <p:cNvSpPr/>
          <p:nvPr/>
        </p:nvSpPr>
        <p:spPr>
          <a:xfrm rot="1636274">
            <a:off x="15646799" y="666240"/>
            <a:ext cx="2056100" cy="1819474"/>
          </a:xfrm>
          <a:custGeom>
            <a:avLst/>
            <a:gdLst/>
            <a:ahLst/>
            <a:cxnLst/>
            <a:rect l="l" t="t" r="r" b="b"/>
            <a:pathLst>
              <a:path w="1488455" h="1291398">
                <a:moveTo>
                  <a:pt x="0" y="0"/>
                </a:moveTo>
                <a:lnTo>
                  <a:pt x="1488455" y="0"/>
                </a:lnTo>
                <a:lnTo>
                  <a:pt x="1488455" y="1291398"/>
                </a:lnTo>
                <a:lnTo>
                  <a:pt x="0" y="129139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425237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7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3">
            <a:extLst>
              <a:ext uri="{FF2B5EF4-FFF2-40B4-BE49-F238E27FC236}">
                <a16:creationId xmlns:a16="http://schemas.microsoft.com/office/drawing/2014/main" id="{1F8797AB-592D-481D-9717-D8F23EA6C87A}"/>
              </a:ext>
            </a:extLst>
          </p:cNvPr>
          <p:cNvSpPr/>
          <p:nvPr/>
        </p:nvSpPr>
        <p:spPr>
          <a:xfrm flipH="1">
            <a:off x="-2649686" y="-149539"/>
            <a:ext cx="11546413" cy="1595504"/>
          </a:xfrm>
          <a:custGeom>
            <a:avLst/>
            <a:gdLst/>
            <a:ahLst/>
            <a:cxnLst/>
            <a:rect l="l" t="t" r="r" b="b"/>
            <a:pathLst>
              <a:path w="11546413" h="1595504">
                <a:moveTo>
                  <a:pt x="11546413" y="0"/>
                </a:moveTo>
                <a:lnTo>
                  <a:pt x="0" y="0"/>
                </a:lnTo>
                <a:lnTo>
                  <a:pt x="0" y="1595505"/>
                </a:lnTo>
                <a:lnTo>
                  <a:pt x="11546413" y="1595505"/>
                </a:lnTo>
                <a:lnTo>
                  <a:pt x="11546413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1" name="Google Shape;87;p1">
            <a:extLst>
              <a:ext uri="{FF2B5EF4-FFF2-40B4-BE49-F238E27FC236}">
                <a16:creationId xmlns:a16="http://schemas.microsoft.com/office/drawing/2014/main" id="{250E2F51-C784-47E8-A5CE-ED9142E5ABE3}"/>
              </a:ext>
            </a:extLst>
          </p:cNvPr>
          <p:cNvSpPr txBox="1">
            <a:spLocks/>
          </p:cNvSpPr>
          <p:nvPr/>
        </p:nvSpPr>
        <p:spPr>
          <a:xfrm>
            <a:off x="3174839" y="577520"/>
            <a:ext cx="8100632" cy="2169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989" tIns="26988" rIns="53989" bIns="26988" anchor="t" anchorCtr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SzPts val="2240"/>
              <a:buNone/>
            </a:pPr>
            <a:r>
              <a:rPr lang="zh-TW" altLang="en-US" sz="6600" dirty="0">
                <a:solidFill>
                  <a:srgbClr val="2D0F77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營養師  萬又嘉　</a:t>
            </a:r>
          </a:p>
        </p:txBody>
      </p:sp>
      <p:sp>
        <p:nvSpPr>
          <p:cNvPr id="13" name="Google Shape;86;p1">
            <a:extLst>
              <a:ext uri="{FF2B5EF4-FFF2-40B4-BE49-F238E27FC236}">
                <a16:creationId xmlns:a16="http://schemas.microsoft.com/office/drawing/2014/main" id="{CA28667A-07F6-4B77-9233-CB6BA5509C99}"/>
              </a:ext>
            </a:extLst>
          </p:cNvPr>
          <p:cNvSpPr txBox="1">
            <a:spLocks/>
          </p:cNvSpPr>
          <p:nvPr/>
        </p:nvSpPr>
        <p:spPr>
          <a:xfrm>
            <a:off x="1481410" y="1705987"/>
            <a:ext cx="14830634" cy="6082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3989" tIns="26988" rIns="53989" bIns="26988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6000"/>
              </a:lnSpc>
            </a:pP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 </a:t>
            </a:r>
            <a: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開立菜單。</a:t>
            </a:r>
            <a:b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午餐教育。</a:t>
            </a:r>
            <a:b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午餐食材驗收。</a:t>
            </a:r>
            <a:b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 </a:t>
            </a:r>
            <a: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廚房管理、庫房管理及衛生安全防治。</a:t>
            </a:r>
            <a:b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5. </a:t>
            </a:r>
            <a: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協辦午餐招標事宜。</a:t>
            </a:r>
            <a:b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6. </a:t>
            </a:r>
            <a: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每日自主檢查、留樣及試劑檢驗。</a:t>
            </a:r>
            <a:b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7. </a:t>
            </a:r>
            <a: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協辦教育局相關午餐活動及訪視。</a:t>
            </a:r>
            <a:b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8. </a:t>
            </a:r>
            <a:r>
              <a:rPr lang="zh-TW" altLang="en-US" sz="4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滿意度調查及調整各班食用量。</a:t>
            </a:r>
            <a:endParaRPr lang="zh-TW" altLang="zh-TW" sz="4800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6" name="Freeform 7">
            <a:extLst>
              <a:ext uri="{FF2B5EF4-FFF2-40B4-BE49-F238E27FC236}">
                <a16:creationId xmlns:a16="http://schemas.microsoft.com/office/drawing/2014/main" id="{BC732057-DDB8-47F0-A51F-0B2A98C5B97A}"/>
              </a:ext>
            </a:extLst>
          </p:cNvPr>
          <p:cNvSpPr/>
          <p:nvPr/>
        </p:nvSpPr>
        <p:spPr>
          <a:xfrm rot="1636274">
            <a:off x="15646799" y="666240"/>
            <a:ext cx="2056100" cy="1819474"/>
          </a:xfrm>
          <a:custGeom>
            <a:avLst/>
            <a:gdLst/>
            <a:ahLst/>
            <a:cxnLst/>
            <a:rect l="l" t="t" r="r" b="b"/>
            <a:pathLst>
              <a:path w="1488455" h="1291398">
                <a:moveTo>
                  <a:pt x="0" y="0"/>
                </a:moveTo>
                <a:lnTo>
                  <a:pt x="1488455" y="0"/>
                </a:lnTo>
                <a:lnTo>
                  <a:pt x="1488455" y="1291398"/>
                </a:lnTo>
                <a:lnTo>
                  <a:pt x="0" y="129139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18" name="Freeform 5">
            <a:extLst>
              <a:ext uri="{FF2B5EF4-FFF2-40B4-BE49-F238E27FC236}">
                <a16:creationId xmlns:a16="http://schemas.microsoft.com/office/drawing/2014/main" id="{73BE984A-8CAD-4E48-8F82-960ABECA6F8B}"/>
              </a:ext>
            </a:extLst>
          </p:cNvPr>
          <p:cNvSpPr/>
          <p:nvPr/>
        </p:nvSpPr>
        <p:spPr>
          <a:xfrm>
            <a:off x="14086227" y="4477155"/>
            <a:ext cx="3634128" cy="4158041"/>
          </a:xfrm>
          <a:custGeom>
            <a:avLst/>
            <a:gdLst/>
            <a:ahLst/>
            <a:cxnLst/>
            <a:rect l="l" t="t" r="r" b="b"/>
            <a:pathLst>
              <a:path w="3634128" h="4158041">
                <a:moveTo>
                  <a:pt x="0" y="0"/>
                </a:moveTo>
                <a:lnTo>
                  <a:pt x="3634128" y="0"/>
                </a:lnTo>
                <a:lnTo>
                  <a:pt x="3634128" y="4158041"/>
                </a:lnTo>
                <a:lnTo>
                  <a:pt x="0" y="415804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21" name="Freeform 2">
            <a:extLst>
              <a:ext uri="{FF2B5EF4-FFF2-40B4-BE49-F238E27FC236}">
                <a16:creationId xmlns:a16="http://schemas.microsoft.com/office/drawing/2014/main" id="{7A90CD8A-41B1-4D42-8C12-BB683295AE8F}"/>
              </a:ext>
            </a:extLst>
          </p:cNvPr>
          <p:cNvSpPr/>
          <p:nvPr/>
        </p:nvSpPr>
        <p:spPr>
          <a:xfrm rot="-10800000" flipH="1">
            <a:off x="9223231" y="8895219"/>
            <a:ext cx="11552272" cy="1596314"/>
          </a:xfrm>
          <a:custGeom>
            <a:avLst/>
            <a:gdLst/>
            <a:ahLst/>
            <a:cxnLst/>
            <a:rect l="l" t="t" r="r" b="b"/>
            <a:pathLst>
              <a:path w="11552272" h="1596314">
                <a:moveTo>
                  <a:pt x="11552272" y="0"/>
                </a:moveTo>
                <a:lnTo>
                  <a:pt x="0" y="0"/>
                </a:lnTo>
                <a:lnTo>
                  <a:pt x="0" y="1596314"/>
                </a:lnTo>
                <a:lnTo>
                  <a:pt x="11552272" y="1596314"/>
                </a:lnTo>
                <a:lnTo>
                  <a:pt x="11552272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873984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674</Words>
  <Application>Microsoft Office PowerPoint</Application>
  <PresentationFormat>自訂</PresentationFormat>
  <Paragraphs>12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0" baseType="lpstr">
      <vt:lpstr>Calibri</vt:lpstr>
      <vt:lpstr>Arial</vt:lpstr>
      <vt:lpstr>標楷體</vt:lpstr>
      <vt:lpstr>Office Theme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 and Yellow Playful Doodle Digital Brainstorm Presentation</dc:title>
  <dc:creator>aa1787</dc:creator>
  <cp:lastModifiedBy>user</cp:lastModifiedBy>
  <cp:revision>9</cp:revision>
  <dcterms:created xsi:type="dcterms:W3CDTF">2006-08-16T00:00:00Z</dcterms:created>
  <dcterms:modified xsi:type="dcterms:W3CDTF">2025-07-31T02:56:06Z</dcterms:modified>
  <dc:identifier>DAGJ-b_kYQ4</dc:identifier>
</cp:coreProperties>
</file>